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6"/>
  </p:notesMasterIdLst>
  <p:handoutMasterIdLst>
    <p:handoutMasterId r:id="rId27"/>
  </p:handoutMasterIdLst>
  <p:sldIdLst>
    <p:sldId id="601" r:id="rId3"/>
    <p:sldId id="624" r:id="rId4"/>
    <p:sldId id="625" r:id="rId5"/>
    <p:sldId id="543" r:id="rId6"/>
    <p:sldId id="633" r:id="rId7"/>
    <p:sldId id="632" r:id="rId8"/>
    <p:sldId id="634" r:id="rId9"/>
    <p:sldId id="635" r:id="rId10"/>
    <p:sldId id="626" r:id="rId11"/>
    <p:sldId id="627" r:id="rId12"/>
    <p:sldId id="628" r:id="rId13"/>
    <p:sldId id="629" r:id="rId14"/>
    <p:sldId id="510" r:id="rId15"/>
    <p:sldId id="578" r:id="rId16"/>
    <p:sldId id="585" r:id="rId17"/>
    <p:sldId id="606" r:id="rId18"/>
    <p:sldId id="605" r:id="rId19"/>
    <p:sldId id="637" r:id="rId20"/>
    <p:sldId id="636" r:id="rId21"/>
    <p:sldId id="630" r:id="rId22"/>
    <p:sldId id="631" r:id="rId23"/>
    <p:sldId id="638" r:id="rId24"/>
    <p:sldId id="639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585"/>
            <p14:sldId id="606"/>
            <p14:sldId id="605"/>
            <p14:sldId id="637"/>
            <p14:sldId id="636"/>
            <p14:sldId id="630"/>
            <p14:sldId id="631"/>
            <p14:sldId id="638"/>
            <p14:sldId id="6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6" autoAdjust="0"/>
    <p:restoredTop sz="89639" autoAdjust="0"/>
  </p:normalViewPr>
  <p:slideViewPr>
    <p:cSldViewPr snapToGrid="0" snapToObjects="1">
      <p:cViewPr varScale="1">
        <p:scale>
          <a:sx n="135" d="100"/>
          <a:sy n="135" d="100"/>
        </p:scale>
        <p:origin x="-968" y="-96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79223928"/>
        <c:axId val="-2079220952"/>
      </c:barChart>
      <c:catAx>
        <c:axId val="-2079223928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-2079220952"/>
        <c:crosses val="autoZero"/>
        <c:auto val="1"/>
        <c:lblAlgn val="ctr"/>
        <c:lblOffset val="100"/>
        <c:noMultiLvlLbl val="1"/>
      </c:catAx>
      <c:valAx>
        <c:axId val="-2079220952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000000"/>
                </a:solidFill>
                <a:effectLst/>
                <a:latin typeface="Helvetica Light"/>
              </a:defRPr>
            </a:pPr>
            <a:endParaRPr lang="en-US"/>
          </a:p>
        </c:txPr>
        <c:crossAx val="-2079223928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However, we don’t hear as much about the as the massive enterprise revolution at play.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/>
              <a:t>These are brick and mortar, solid revenue generating, dividend paying companies that are all adopting Pivotal Cloud Foundry and changing the way they build and deploy software.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Speak to each of the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is changing industries but software itself is changing.  You hear a lot about buzz-words and new technologies coming to play with ideas such as Microservices, DevOps, Continuous Delivery and of Containerization of workloads made popular by </a:t>
            </a:r>
            <a:r>
              <a:rPr lang="en-US" dirty="0" err="1"/>
              <a:t>Docker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Inverse Conway </a:t>
            </a:r>
            <a:r>
              <a:rPr lang="en-US" sz="1100" dirty="0" smtClean="0">
                <a:solidFill>
                  <a:srgbClr val="FFFFFF"/>
                </a:solidFill>
              </a:rPr>
              <a:t>Maneuver coined by </a:t>
            </a:r>
            <a:r>
              <a:rPr lang="en-US" sz="1100" dirty="0" err="1" smtClean="0">
                <a:solidFill>
                  <a:srgbClr val="FFFFFF"/>
                </a:solidFill>
              </a:rPr>
              <a:t>Thoughtworks</a:t>
            </a:r>
            <a:r>
              <a:rPr lang="en-US" sz="1100" dirty="0" smtClean="0">
                <a:solidFill>
                  <a:srgbClr val="FFFFFF"/>
                </a:solidFill>
              </a:rPr>
              <a:t> -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jonnyleroy.com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/2011/02/03/dealing-with-creaky-legacy-platforms/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Goal is to create self contained,</a:t>
            </a: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 business aligned teams with the smallest feedback loop. 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Business capability teams interact with platform operations team via APIs and not meetings. This creates a friction free experience for the business capability team who now have the tools to 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/>
          </a:p>
          <a:p>
            <a:r>
              <a:rPr lang="en-US" sz="1400" dirty="0"/>
              <a:t>(bold moves)</a:t>
            </a:r>
          </a:p>
          <a:p>
            <a:r>
              <a:rPr lang="en-US" sz="1400" dirty="0"/>
              <a:t>2015 – This is..</a:t>
            </a:r>
          </a:p>
          <a:p>
            <a:r>
              <a:rPr lang="en-US" sz="1400" dirty="0"/>
              <a:t>The year where we see a level of adoption of our products and services that propels us to becoming an </a:t>
            </a:r>
            <a:r>
              <a:rPr lang="en-US" sz="1400" dirty="0" err="1"/>
              <a:t>ipo</a:t>
            </a:r>
            <a:r>
              <a:rPr lang="en-US" sz="1400" dirty="0"/>
              <a:t>-worthy company</a:t>
            </a:r>
          </a:p>
          <a:p>
            <a:r>
              <a:rPr lang="en-US" sz="1400" dirty="0"/>
              <a:t>This </a:t>
            </a:r>
            <a:r>
              <a:rPr lang="en-US" sz="1400" dirty="0" err="1"/>
              <a:t>is..the</a:t>
            </a:r>
            <a:r>
              <a:rPr lang="en-US" sz="1400" dirty="0"/>
              <a:t> year where our great vision becomes a reality in production environments at the most important companies and organizations in the world.</a:t>
            </a:r>
          </a:p>
          <a:p>
            <a:r>
              <a:rPr lang="en-US" sz="1400" dirty="0"/>
              <a:t>This is the year that we show and teach our customers and partners the power and opportunity that building great software brings.</a:t>
            </a:r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10876" y="686430"/>
            <a:ext cx="3692769" cy="20829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19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Open source software offers true community-driven outcomes. Cloud Foundry Foundation has </a:t>
            </a:r>
            <a:r>
              <a:rPr lang="en-US" dirty="0" smtClean="0">
                <a:latin typeface="Calibri" charset="0"/>
              </a:rPr>
              <a:t>40+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companies </a:t>
            </a:r>
            <a:r>
              <a:rPr lang="en-US" dirty="0">
                <a:latin typeface="Calibri" charset="0"/>
              </a:rPr>
              <a:t>that participate in the community with a vested interest in a platform that continues to grow and meet customer needs, now and in the future. </a:t>
            </a: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/>
          </a:p>
          <a:p>
            <a:r>
              <a:rPr lang="en-US" sz="1400" dirty="0"/>
              <a:t>(bold moves)</a:t>
            </a:r>
          </a:p>
          <a:p>
            <a:r>
              <a:rPr lang="en-US" sz="1400" dirty="0"/>
              <a:t>2015 – This is..</a:t>
            </a:r>
          </a:p>
          <a:p>
            <a:r>
              <a:rPr lang="en-US" sz="1400" dirty="0"/>
              <a:t>The year where we see a level of adoption of our products and services that propels us to becoming an </a:t>
            </a:r>
            <a:r>
              <a:rPr lang="en-US" sz="1400" dirty="0" err="1"/>
              <a:t>ipo</a:t>
            </a:r>
            <a:r>
              <a:rPr lang="en-US" sz="1400" dirty="0"/>
              <a:t>-worthy company</a:t>
            </a:r>
          </a:p>
          <a:p>
            <a:r>
              <a:rPr lang="en-US" sz="1400" dirty="0"/>
              <a:t>This </a:t>
            </a:r>
            <a:r>
              <a:rPr lang="en-US" sz="1400" dirty="0" err="1"/>
              <a:t>is..the</a:t>
            </a:r>
            <a:r>
              <a:rPr lang="en-US" sz="1400" dirty="0"/>
              <a:t> year where our great vision becomes a reality in production environments at the most important companies and organizations in the world.</a:t>
            </a:r>
          </a:p>
          <a:p>
            <a:r>
              <a:rPr lang="en-US" sz="1400" dirty="0"/>
              <a:t>This is the year that we show and teach our customers and partners the power and opportunity that building great software brings.</a:t>
            </a:r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r>
              <a:rPr lang="en-US" dirty="0" smtClean="0"/>
              <a:t>I wanted to go over some of these emerging development models and </a:t>
            </a:r>
          </a:p>
          <a:p>
            <a:r>
              <a:rPr lang="en-US" dirty="0" smtClean="0"/>
              <a:t>how tech companies have been successful in moving to these highly </a:t>
            </a:r>
            <a:r>
              <a:rPr lang="en-US" baseline="0" dirty="0" err="1" smtClean="0"/>
              <a:t>composable</a:t>
            </a:r>
            <a:r>
              <a:rPr lang="en-US" baseline="0" dirty="0" smtClean="0"/>
              <a:t>, resilient application architectures that we’re referring to as cloud native applications.</a:t>
            </a:r>
          </a:p>
          <a:p>
            <a:r>
              <a:rPr lang="en-US" baseline="0" dirty="0" smtClean="0"/>
              <a:t>I want to show you what kind of platform tools the leading tech companies had to build.</a:t>
            </a:r>
          </a:p>
          <a:p>
            <a:r>
              <a:rPr lang="en-US" baseline="0" dirty="0" smtClean="0"/>
              <a:t>And how these new designs are really hitting a lot of enterprises, companies that don’t depend on software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want to showcase how these projects work together with a demo of a microservice-based Java app, built with Spring Boot and Netflix OSS projects</a:t>
            </a:r>
          </a:p>
          <a:p>
            <a:r>
              <a:rPr lang="en-US" baseline="0" dirty="0" smtClean="0"/>
              <a:t>Before we turn it over to discussion</a:t>
            </a:r>
            <a:endParaRPr lang="en-US" dirty="0" smtClean="0"/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begin the conversation with contrasting the past with the present. Using the auto industry as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backdrop, we examine at how industrialization changed manufacturing for good.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A&amp;E – Corporate IT and Broadcast Engineering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here’s the reality.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have a precious resource that’s spending TOO much of their time, not doing what you hired them to do. And for good reason.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and in-demand resource these days – Your developers.   This is what they really want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Now, you might have seen some version of the story where several Silicon Valley companies are disrupting traditional industries and creating tremendous value. 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 err="1"/>
              <a:t>Uber</a:t>
            </a:r>
            <a:r>
              <a:rPr lang="en-US" dirty="0"/>
              <a:t> has no cars, </a:t>
            </a:r>
            <a:r>
              <a:rPr lang="en-US" dirty="0" err="1"/>
              <a:t>AirBnB</a:t>
            </a:r>
            <a:r>
              <a:rPr lang="en-US" dirty="0"/>
              <a:t> owns no real estate,  Facebook doesn’t generate content and Amazon has no retail stores. This is all based on software. And that’s really a great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7.png"/><Relationship Id="rId47" Type="http://schemas.openxmlformats.org/officeDocument/2006/relationships/image" Target="../media/image98.png"/><Relationship Id="rId48" Type="http://schemas.openxmlformats.org/officeDocument/2006/relationships/image" Target="../media/image99.png"/><Relationship Id="rId49" Type="http://schemas.openxmlformats.org/officeDocument/2006/relationships/image" Target="../media/image100.png"/><Relationship Id="rId20" Type="http://schemas.openxmlformats.org/officeDocument/2006/relationships/image" Target="../media/image71.png"/><Relationship Id="rId21" Type="http://schemas.openxmlformats.org/officeDocument/2006/relationships/image" Target="../media/image72.jpe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27" Type="http://schemas.openxmlformats.org/officeDocument/2006/relationships/image" Target="../media/image78.png"/><Relationship Id="rId28" Type="http://schemas.openxmlformats.org/officeDocument/2006/relationships/image" Target="../media/image79.png"/><Relationship Id="rId29" Type="http://schemas.openxmlformats.org/officeDocument/2006/relationships/image" Target="../media/image80.png"/><Relationship Id="rId50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30" Type="http://schemas.openxmlformats.org/officeDocument/2006/relationships/image" Target="../media/image81.png"/><Relationship Id="rId31" Type="http://schemas.openxmlformats.org/officeDocument/2006/relationships/image" Target="../media/image82.png"/><Relationship Id="rId32" Type="http://schemas.openxmlformats.org/officeDocument/2006/relationships/image" Target="../media/image83.png"/><Relationship Id="rId9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33" Type="http://schemas.openxmlformats.org/officeDocument/2006/relationships/image" Target="../media/image84.png"/><Relationship Id="rId34" Type="http://schemas.openxmlformats.org/officeDocument/2006/relationships/image" Target="../media/image85.png"/><Relationship Id="rId35" Type="http://schemas.openxmlformats.org/officeDocument/2006/relationships/image" Target="../media/image86.png"/><Relationship Id="rId36" Type="http://schemas.openxmlformats.org/officeDocument/2006/relationships/image" Target="../media/image87.png"/><Relationship Id="rId10" Type="http://schemas.openxmlformats.org/officeDocument/2006/relationships/image" Target="../media/image61.jpeg"/><Relationship Id="rId11" Type="http://schemas.openxmlformats.org/officeDocument/2006/relationships/image" Target="../media/image62.emf"/><Relationship Id="rId12" Type="http://schemas.openxmlformats.org/officeDocument/2006/relationships/image" Target="../media/image63.jpe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jpeg"/><Relationship Id="rId19" Type="http://schemas.openxmlformats.org/officeDocument/2006/relationships/image" Target="../media/image70.jpeg"/><Relationship Id="rId37" Type="http://schemas.openxmlformats.org/officeDocument/2006/relationships/image" Target="../media/image88.png"/><Relationship Id="rId38" Type="http://schemas.openxmlformats.org/officeDocument/2006/relationships/image" Target="../media/image89.png"/><Relationship Id="rId39" Type="http://schemas.openxmlformats.org/officeDocument/2006/relationships/image" Target="../media/image90.png"/><Relationship Id="rId40" Type="http://schemas.openxmlformats.org/officeDocument/2006/relationships/image" Target="../media/image91.png"/><Relationship Id="rId41" Type="http://schemas.openxmlformats.org/officeDocument/2006/relationships/image" Target="../media/image92.png"/><Relationship Id="rId42" Type="http://schemas.openxmlformats.org/officeDocument/2006/relationships/image" Target="../media/image93.png"/><Relationship Id="rId43" Type="http://schemas.openxmlformats.org/officeDocument/2006/relationships/image" Target="../media/image94.png"/><Relationship Id="rId44" Type="http://schemas.openxmlformats.org/officeDocument/2006/relationships/image" Target="../media/image95.png"/><Relationship Id="rId45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9371" y="-130747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dirty="0" smtClean="0">
                <a:solidFill>
                  <a:schemeClr val="tx2"/>
                </a:solidFill>
              </a:rPr>
              <a:t>enterprise </a:t>
            </a:r>
            <a:r>
              <a:rPr lang="en-US" dirty="0"/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rgbClr val="008774"/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C4C4C"/>
                </a:solidFill>
              </a:rPr>
              <a:t>The </a:t>
            </a:r>
            <a:r>
              <a:rPr lang="en-US" dirty="0" smtClean="0">
                <a:solidFill>
                  <a:srgbClr val="4C4C4C"/>
                </a:solidFill>
              </a:rPr>
              <a:t>enterprise </a:t>
            </a:r>
            <a:r>
              <a:rPr lang="en-US" dirty="0"/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C4C4C"/>
                </a:solidFill>
              </a:rPr>
              <a:t>Software is </a:t>
            </a:r>
            <a:r>
              <a:rPr lang="en-US" dirty="0"/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241" y="3382638"/>
            <a:ext cx="987586" cy="987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201" y="2411231"/>
            <a:ext cx="2322430" cy="5640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chemeClr val="accent1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537548" y="696087"/>
              <a:ext cx="2008246" cy="4196915"/>
              <a:chOff x="3537548" y="696087"/>
              <a:chExt cx="2008246" cy="419691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537548" y="696087"/>
                <a:ext cx="2008246" cy="43858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More Bugs </a:t>
                </a:r>
                <a:r>
                  <a:rPr lang="en-US" sz="10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in production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683173" y="2877814"/>
                <a:ext cx="1722500" cy="43858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0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309439" y="67377"/>
            <a:ext cx="2392058" cy="4721071"/>
            <a:chOff x="309439" y="67377"/>
            <a:chExt cx="2392058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1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09439" y="696087"/>
              <a:ext cx="2392058" cy="4092361"/>
              <a:chOff x="309439" y="696087"/>
              <a:chExt cx="2392058" cy="409236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387403" y="696087"/>
                <a:ext cx="225447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09439" y="2877814"/>
                <a:ext cx="2392058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0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410974" y="86653"/>
            <a:ext cx="2392058" cy="4896873"/>
            <a:chOff x="6423674" y="86653"/>
            <a:chExt cx="2392058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chemeClr val="accent1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423674" y="696087"/>
              <a:ext cx="2392058" cy="4287439"/>
              <a:chOff x="6423674" y="696087"/>
              <a:chExt cx="2392058" cy="4287439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561258" y="696087"/>
                <a:ext cx="225447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Slow deployment cycles waiting on integrated tests teams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423674" y="2877814"/>
                <a:ext cx="2392058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 without waiting on individual components</a:t>
                </a:r>
                <a:endParaRPr lang="en-US" sz="10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</a:rPr>
              <a:t>It Takes a Platform</a:t>
            </a:r>
            <a:endParaRPr lang="en" sz="3600" baseline="30000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rgbClr val="FF6600"/>
                </a:solidFill>
              </a:rPr>
              <a:t>turn-key </a:t>
            </a:r>
            <a:r>
              <a:rPr lang="en-US" sz="3600" dirty="0" smtClean="0">
                <a:solidFill>
                  <a:schemeClr val="tx2"/>
                </a:solidFill>
              </a:rPr>
              <a:t>and </a:t>
            </a:r>
            <a:r>
              <a:rPr lang="en-US" sz="3600" dirty="0" smtClean="0">
                <a:solidFill>
                  <a:srgbClr val="FF6600"/>
                </a:solidFill>
              </a:rPr>
              <a:t>first</a:t>
            </a:r>
            <a:r>
              <a:rPr lang="en-US" sz="3600" dirty="0" smtClean="0">
                <a:solidFill>
                  <a:schemeClr val="tx2"/>
                </a:solidFill>
              </a:rPr>
              <a:t>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145450" y="1521758"/>
            <a:ext cx="8239068" cy="2794095"/>
          </a:xfrm>
          <a:prstGeom prst="rtTriangle">
            <a:avLst/>
          </a:prstGeom>
          <a:solidFill>
            <a:schemeClr val="tx1">
              <a:lumMod val="95000"/>
              <a:lumOff val="5000"/>
              <a:alpha val="1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93939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5829" y="1341401"/>
            <a:ext cx="2416088" cy="2806605"/>
            <a:chOff x="627862" y="2856832"/>
            <a:chExt cx="23010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rgbClr val="006557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278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93939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93939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93939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93939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93939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6112580" y="2892289"/>
            <a:ext cx="1523846" cy="20574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93939"/>
                </a:solidFill>
                <a:uLnTx/>
                <a:uFillTx/>
                <a:latin typeface="+mj-lt"/>
                <a:ea typeface="Calibri"/>
                <a:cs typeface="Calibri"/>
              </a:rPr>
              <a:t>O/S</a:t>
            </a:r>
          </a:p>
        </p:txBody>
      </p: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5605101" y="1341402"/>
            <a:ext cx="2352716" cy="2806606"/>
            <a:chOff x="688216" y="2856832"/>
            <a:chExt cx="2240681" cy="3563942"/>
          </a:xfrm>
        </p:grpSpPr>
        <p:sp>
          <p:nvSpPr>
            <p:cNvPr id="39" name="Rounded Rectangle 38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Calibri"/>
                  <a:cs typeface="Calibri"/>
                </a:rPr>
                <a:t>Cloud Native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</p:grpSp>
      <p:sp>
        <p:nvSpPr>
          <p:cNvPr id="49" name="TextBox 56"/>
          <p:cNvSpPr txBox="1"/>
          <p:nvPr/>
        </p:nvSpPr>
        <p:spPr>
          <a:xfrm rot="16200000" flipH="1">
            <a:off x="7807994" y="2737507"/>
            <a:ext cx="1046440" cy="1118936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uLnTx/>
                <a:uFillTx/>
                <a:latin typeface="+mj-lt"/>
                <a:ea typeface="Calibri"/>
                <a:cs typeface="Calibri"/>
              </a:rPr>
              <a:t>Pivotal CF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uLnTx/>
                <a:uFillTx/>
                <a:latin typeface="+mj-lt"/>
                <a:ea typeface="Calibri"/>
                <a:cs typeface="Calibri"/>
              </a:rPr>
              <a:t>+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smtClean="0">
                <a:solidFill>
                  <a:srgbClr val="393939"/>
                </a:solidFill>
                <a:latin typeface="+mj-lt"/>
                <a:ea typeface="Calibri"/>
                <a:cs typeface="Calibri"/>
              </a:rPr>
              <a:t>Choice of</a:t>
            </a:r>
            <a:r>
              <a:rPr lang="en-US" sz="1400" b="1" kern="0" noProof="0" dirty="0" smtClean="0">
                <a:solidFill>
                  <a:srgbClr val="393939"/>
                </a:solidFill>
                <a:latin typeface="+mj-lt"/>
                <a:ea typeface="Calibri"/>
                <a:cs typeface="Calibri"/>
              </a:rPr>
              <a:t> IaaS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93939"/>
              </a:solidFill>
              <a:uLnTx/>
              <a:uFillTx/>
              <a:latin typeface="+mj-lt"/>
              <a:ea typeface="Calibri"/>
              <a:cs typeface="Calibri"/>
            </a:endParaRPr>
          </a:p>
        </p:txBody>
      </p:sp>
      <p:cxnSp>
        <p:nvCxnSpPr>
          <p:cNvPr id="50" name="Straight Arrow Connector 49"/>
          <p:cNvCxnSpPr/>
          <p:nvPr/>
        </p:nvCxnSpPr>
        <p:spPr bwMode="gray">
          <a:xfrm flipV="1">
            <a:off x="7451694" y="1225168"/>
            <a:ext cx="1174344" cy="459335"/>
          </a:xfrm>
          <a:prstGeom prst="straightConnector1">
            <a:avLst/>
          </a:prstGeom>
          <a:solidFill>
            <a:schemeClr val="tx2"/>
          </a:solidFill>
          <a:ln w="38100" cap="flat" cmpd="sng" algn="ctr">
            <a:solidFill>
              <a:srgbClr val="2C95DD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51" name="Left Brace 50"/>
          <p:cNvSpPr/>
          <p:nvPr/>
        </p:nvSpPr>
        <p:spPr>
          <a:xfrm flipH="1">
            <a:off x="7659657" y="2380211"/>
            <a:ext cx="270688" cy="1759989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ea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 bwMode="gray">
          <a:xfrm>
            <a:off x="6957977" y="835533"/>
            <a:ext cx="2010836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defTabSz="384048">
              <a:defRPr/>
            </a:pPr>
            <a:r>
              <a:rPr lang="en-US" sz="1400" b="1" kern="0" dirty="0" smtClean="0">
                <a:solidFill>
                  <a:srgbClr val="393939"/>
                </a:solidFill>
                <a:latin typeface="Calibri"/>
                <a:cs typeface="Calibri"/>
              </a:rPr>
              <a:t>Business Value, Agility &amp; Cost Savings</a:t>
            </a:r>
            <a:endParaRPr lang="en-US" sz="1400" b="1" kern="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53" name="Left Brace 52"/>
          <p:cNvSpPr/>
          <p:nvPr/>
        </p:nvSpPr>
        <p:spPr>
          <a:xfrm>
            <a:off x="5847056" y="1858850"/>
            <a:ext cx="236789" cy="464259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ap="flat" cmpd="sng" algn="ctr">
            <a:solidFill>
              <a:schemeClr val="tx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4" name="TextBox 52"/>
          <p:cNvSpPr txBox="1"/>
          <p:nvPr/>
        </p:nvSpPr>
        <p:spPr>
          <a:xfrm>
            <a:off x="5272491" y="1651000"/>
            <a:ext cx="615553" cy="8070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j-lt"/>
                <a:ea typeface="Calibri"/>
                <a:cs typeface="Calibri"/>
              </a:rPr>
              <a:t>You Manage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j-lt"/>
              <a:ea typeface="Calibri"/>
              <a:cs typeface="Calibri"/>
            </a:endParaRPr>
          </a:p>
        </p:txBody>
      </p:sp>
      <p:sp>
        <p:nvSpPr>
          <p:cNvPr id="55" name="Left Brace 54"/>
          <p:cNvSpPr/>
          <p:nvPr/>
        </p:nvSpPr>
        <p:spPr>
          <a:xfrm>
            <a:off x="3221208" y="1860194"/>
            <a:ext cx="235083" cy="1234434"/>
          </a:xfrm>
          <a:prstGeom prst="leftBrace">
            <a:avLst>
              <a:gd name="adj1" fmla="val 0"/>
              <a:gd name="adj2" fmla="val 49305"/>
            </a:avLst>
          </a:prstGeom>
          <a:noFill/>
          <a:ln w="19050" cap="flat" cmpd="sng" algn="ctr">
            <a:solidFill>
              <a:schemeClr val="tx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7" name="Left Brace 56"/>
          <p:cNvSpPr/>
          <p:nvPr/>
        </p:nvSpPr>
        <p:spPr>
          <a:xfrm>
            <a:off x="756058" y="1860194"/>
            <a:ext cx="236788" cy="2263134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ap="flat" cmpd="sng" algn="ctr">
            <a:solidFill>
              <a:schemeClr val="tx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9" name="Title 8"/>
          <p:cNvSpPr>
            <a:spLocks noGrp="1"/>
          </p:cNvSpPr>
          <p:nvPr>
            <p:ph type="title"/>
          </p:nvPr>
        </p:nvSpPr>
        <p:spPr>
          <a:xfrm>
            <a:off x="113722" y="64108"/>
            <a:ext cx="8796928" cy="474445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The Evolution of Platforms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966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9" grpId="0"/>
      <p:bldP spid="51" grpId="0" animBg="1"/>
      <p:bldP spid="53" grpId="0" animBg="1"/>
      <p:bldP spid="54" grpId="0"/>
      <p:bldP spid="55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rgbClr val="008881"/>
                </a:solidFill>
                <a:sym typeface="Calibri"/>
              </a:rPr>
              <a:t>What just happened</a:t>
            </a:r>
            <a:endParaRPr lang="en-US" sz="3200" dirty="0">
              <a:solidFill>
                <a:srgbClr val="008881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1C7B70"/>
                </a:solidFill>
              </a:rPr>
              <a:t>Full Stack Ticket Elimination</a:t>
            </a:r>
            <a:endParaRPr lang="en-US" dirty="0">
              <a:solidFill>
                <a:srgbClr val="1C7B70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1C7B70"/>
                </a:solidFill>
              </a:rPr>
              <a:t>Pivotal Cloud Foundry at a Glance</a:t>
            </a:r>
            <a:endParaRPr lang="en-US" sz="3200" dirty="0">
              <a:solidFill>
                <a:srgbClr val="1C7B70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rgbClr val="008774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rgbClr val="008774"/>
                </a:solidFill>
                <a:latin typeface="+mj-lt"/>
              </a:rPr>
              <a:t>Cloud Foundry</a:t>
            </a:r>
            <a:endParaRPr lang="en-US" b="0" dirty="0">
              <a:solidFill>
                <a:srgbClr val="0087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8774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8774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8774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/>
              <a:t>53 </a:t>
            </a:r>
            <a:r>
              <a:rPr lang="en-US" sz="1400" dirty="0"/>
              <a:t>corporations are contributing </a:t>
            </a:r>
            <a:r>
              <a:rPr lang="en-US" sz="1400" dirty="0" smtClean="0"/>
              <a:t>members</a:t>
            </a:r>
            <a:endParaRPr lang="en-US" sz="1400" dirty="0"/>
          </a:p>
          <a:p>
            <a:pPr lvl="0">
              <a:spcBef>
                <a:spcPts val="600"/>
              </a:spcBef>
            </a:pPr>
            <a:r>
              <a:rPr lang="en-US" sz="1400" dirty="0" smtClean="0"/>
              <a:t>158 </a:t>
            </a:r>
            <a:r>
              <a:rPr lang="en-US" sz="1400" dirty="0" err="1" smtClean="0"/>
              <a:t>meetups</a:t>
            </a:r>
            <a:r>
              <a:rPr lang="en-US" sz="1400" dirty="0" smtClean="0"/>
              <a:t> in 49 countries</a:t>
            </a:r>
            <a:endParaRPr lang="en-US" sz="1400" dirty="0"/>
          </a:p>
          <a:p>
            <a:pPr>
              <a:spcBef>
                <a:spcPts val="600"/>
              </a:spcBef>
            </a:pPr>
            <a:r>
              <a:rPr lang="en-US" sz="1400" dirty="0" smtClean="0"/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/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/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rgbClr val="008774"/>
                </a:solidFill>
              </a:rPr>
              <a:t>Pivotal Cloud Foundry C</a:t>
            </a:r>
            <a:r>
              <a:rPr lang="en-US" sz="2800" b="0" dirty="0" smtClean="0">
                <a:solidFill>
                  <a:srgbClr val="008774"/>
                </a:solidFill>
              </a:rPr>
              <a:t>ommercialization </a:t>
            </a:r>
            <a:r>
              <a:rPr lang="en-US" sz="2800" b="0" dirty="0">
                <a:solidFill>
                  <a:srgbClr val="008774"/>
                </a:solidFill>
              </a:rPr>
              <a:t>M</a:t>
            </a:r>
            <a:r>
              <a:rPr lang="en-US" sz="2800" b="0" dirty="0" smtClean="0">
                <a:solidFill>
                  <a:srgbClr val="008774"/>
                </a:solidFill>
              </a:rPr>
              <a:t>odel</a:t>
            </a:r>
            <a:endParaRPr lang="en-US" sz="2800" b="0" dirty="0">
              <a:solidFill>
                <a:srgbClr val="008774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4D4D4D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4D4D4D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4D4D4D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 r e a 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38" y="2285530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400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984837"/>
            <a:ext cx="712061" cy="173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pic>
        <p:nvPicPr>
          <p:cNvPr id="23" name="Picture 22" descr="pivotal_tea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255" y="4943219"/>
            <a:ext cx="731520" cy="17129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081333" y="239058"/>
            <a:ext cx="3713281" cy="4386805"/>
            <a:chOff x="5136783" y="253579"/>
            <a:chExt cx="3713281" cy="4386805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9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253579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4153534643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4C4C4C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4C4C4C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4C4C4C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4C4C4C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4C4C4C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4C4C4C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tx2"/>
                </a:solidFill>
              </a:rPr>
              <a:t>Software developers spend too much time </a:t>
            </a:r>
            <a:r>
              <a:rPr lang="en-US" dirty="0"/>
              <a:t>NOT writing software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5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1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developer dream haiku</a:t>
            </a:r>
            <a:br>
              <a:rPr lang="en-US" dirty="0"/>
            </a:b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4C4C4C"/>
                </a:solidFill>
                <a:cs typeface="Arial"/>
              </a:rPr>
              <a:t> Run it in the Cloud for me,</a:t>
            </a:r>
            <a:endParaRPr lang="en-US" sz="2400" dirty="0">
              <a:solidFill>
                <a:srgbClr val="4C4C4C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C4C4C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4C4C4C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C4C4C"/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rgbClr val="4C4C4C"/>
                </a:solidFill>
                <a:cs typeface="Arial"/>
              </a:rPr>
              <a:t>,</a:t>
            </a:r>
            <a:endParaRPr lang="en-US" sz="2400" dirty="0">
              <a:solidFill>
                <a:srgbClr val="4C4C4C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IT Operator reality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Day One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and again and again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It's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enough just to deploy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something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19372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6" name="Oval 5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2650" y="790394"/>
              <a:ext cx="306647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19372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9" name="Oval 8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72650" y="790394"/>
              <a:ext cx="306647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19372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12" name="Oval 11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72650" y="790394"/>
              <a:ext cx="306647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19372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15" name="Oval 14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72650" y="790394"/>
              <a:ext cx="306647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13978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13978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13978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13978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13978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13978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13978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13978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4C4C4C"/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rgbClr val="4C4C4C"/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rgbClr val="4C4C4C"/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rgbClr val="4C4C4C"/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rgbClr val="4C4C4C"/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19372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29" name="Oval 28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87429" y="790394"/>
              <a:ext cx="477088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30084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32" name="Oval 31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98802" y="790394"/>
              <a:ext cx="454343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30084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35" name="Oval 34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87429" y="790394"/>
              <a:ext cx="477088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30084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38" name="Oval 37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87429" y="790394"/>
              <a:ext cx="477088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30084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41" name="Oval 40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87429" y="790394"/>
              <a:ext cx="477088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30084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44" name="Oval 43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72650" y="790394"/>
              <a:ext cx="306647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9933" y="2034489"/>
            <a:ext cx="6410373" cy="1510712"/>
            <a:chOff x="968496" y="1843989"/>
            <a:chExt cx="6410373" cy="1510712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8496" y="1843989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4259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4C4C4C"/>
                </a:solidFill>
                <a:ea typeface="+mj-ea"/>
                <a:cs typeface="Arial"/>
              </a:rPr>
              <a:t>IT Ops spend time </a:t>
            </a:r>
            <a:r>
              <a:rPr lang="en-US" sz="2800" b="1" dirty="0" smtClean="0">
                <a:solidFill>
                  <a:srgbClr val="008774"/>
                </a:solidFill>
                <a:ea typeface="+mj-ea"/>
                <a:cs typeface="Arial"/>
              </a:rPr>
              <a:t>building snowflakes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C4C4C"/>
                </a:solidFill>
              </a:rPr>
              <a:t>Software is changing </a:t>
            </a:r>
            <a:r>
              <a:rPr lang="en-US" dirty="0"/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17" y="1598592"/>
            <a:ext cx="1129490" cy="27581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87" y="2598398"/>
            <a:ext cx="1080884" cy="336632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4" y="3559697"/>
            <a:ext cx="566624" cy="52219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53" y="3547664"/>
            <a:ext cx="624221" cy="28154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07" y="2683825"/>
            <a:ext cx="1123304" cy="143632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595" y="1635448"/>
            <a:ext cx="897070" cy="24071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rgbClr val="008774"/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25305</TotalTime>
  <Words>1370</Words>
  <Application>Microsoft Macintosh PowerPoint</Application>
  <PresentationFormat>On-screen Show (16:9)</PresentationFormat>
  <Paragraphs>271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Pivotal Main</vt:lpstr>
      <vt:lpstr>1_Pivotal Main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The Evolution of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Vinod D'Souza</cp:lastModifiedBy>
  <cp:revision>1035</cp:revision>
  <cp:lastPrinted>2015-08-14T15:58:30Z</cp:lastPrinted>
  <dcterms:created xsi:type="dcterms:W3CDTF">2015-05-27T14:59:12Z</dcterms:created>
  <dcterms:modified xsi:type="dcterms:W3CDTF">2016-02-10T05:29:22Z</dcterms:modified>
</cp:coreProperties>
</file>